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2" r:id="rId4"/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4"/>
  </p:normalViewPr>
  <p:slideViewPr>
    <p:cSldViewPr snapToGrid="0" snapToObjects="1">
      <p:cViewPr varScale="1">
        <p:scale>
          <a:sx n="103" d="100"/>
          <a:sy n="103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3C49-373E-F34B-B1A0-9F17AA3AB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2F022-0328-7A46-9E2C-7405B846D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8116-7304-8A41-BEB1-B0CC2DF0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134CD-C3CC-4744-9192-0BE11A0C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20C48-2A36-874A-A39D-7B6F8AC6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13D9-218D-9C40-97C3-EBD62E21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EDC37-94A2-1847-B60A-EC348DF40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40543-8457-5F46-8EAE-5B60BA3C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FBB9-9800-6041-971D-01C5D269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13ABB-591B-7F49-9F6C-4CE40A4A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DC490-B593-DF44-A717-215E00541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0BB52-E4D6-D149-BD6E-B205F258B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6CC4-5EA9-CE4E-BE37-5C8CD17B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6B7F7-10F3-BB49-8994-D68F719A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8EAB2-E200-8341-931C-25E7C48C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E32A-252E-9740-AE1C-B60C1222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F171-15D4-7E4A-81D6-C925268E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6D9F3-7514-D14A-96D2-C1D66C5D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7E49D-E6B3-8A4D-8D54-E301A79E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8B4AF-4945-2347-9290-F24E013F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DD6F-E513-5445-A38A-53369DE18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9B1FC-E4F1-0945-A19B-63F7764B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03D1C-27E9-9543-B659-EBDDBBEF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D6007-76AF-C741-B544-EA002735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01BF1-E4EB-C949-A850-66244157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4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D0E8-0A9B-4847-9B14-B2F1A34C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BA5DA-A49E-3541-A646-C0D612F57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A0C93-7833-4F43-8D86-16BDD6036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6A97F-A6FC-C34B-85D4-4956CA0C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AB95F-7B1A-D64A-8CED-A3DCA339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F57F77-5B59-B443-BA28-51E8DE34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3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0072-796E-D046-A09A-9772E1CE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A52ED-87C0-CF46-AF69-943ED614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A3A9C-B0CE-7643-918A-39ADD03B4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FCD93-03C3-0343-9F0B-E20E322A3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743419-B822-2A4B-95D6-0FAE23EC0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4FC0F-BCF7-D94A-9BE0-929589B5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DF096-0D55-904B-A147-78906F46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C282CE-0ADB-FD40-86DC-92957BAE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15E5-C0A8-214D-AC78-2B47A9D6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B0F1F-0D6A-FA47-84DB-B1A380275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39CA0-21D0-B246-88E2-BD835DB2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3EF3E-6033-BD47-B458-14674890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B23C9-7B10-8F47-8FD9-218D97F3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347DA-3894-0342-BC55-D9D97B91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5756E-27FE-9F43-83F7-A86D9ADC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5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82A2-F060-C144-BAA0-DF5192A7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9549F-86EB-1C4D-9AFB-B63D23A63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2C9EC-8892-CD4B-B52C-ECBF20F78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CA5EA-7A73-4843-90ED-6C9621C2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4C937-27D8-B043-9F2C-6AE360D5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8FA33-BFBC-C54A-96EB-6ED84CC9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8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CA241-4F23-1243-B998-577CF368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9E6D1B-C5A1-D448-A4CC-5D266D690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35A12-ACD4-EB45-9337-DDC908557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77F1D-9CC2-C340-99AC-2814225F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F2EB9-EFB9-D440-B5D5-A1D36CF0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2FE01-5F5D-CA41-A8CF-87451B19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68174-5578-6D44-80D4-54DAEC90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D1EE1-6726-BC4C-A38C-D3B8FF352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EDF54-AC67-BE45-A640-4D3C96459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47CF-6A76-2E4C-9E82-D1C953C29A18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1CE61-D8C1-0E44-AA72-97E0A7905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E9CB3-B3B2-D94D-83E6-515D115C0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9110-5D31-6248-87A9-C5872D7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ooksports.wistia.com/medias/0ovbbmawx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AE7F-E0CB-A844-995E-51656938D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smtClean="0"/>
              <a:t>Spooky Nook Meetings and Events</a:t>
            </a:r>
            <a:br>
              <a:rPr lang="en-US" dirty="0" smtClean="0"/>
            </a:br>
            <a:r>
              <a:rPr lang="en-US" sz="3600" dirty="0" smtClean="0"/>
              <a:t>Manheim, PA</a:t>
            </a:r>
            <a:endParaRPr lang="en-US" sz="3600" kern="12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633007"/>
            <a:ext cx="9144000" cy="1543857"/>
          </a:xfrm>
        </p:spPr>
        <p:txBody>
          <a:bodyPr>
            <a:noAutofit/>
          </a:bodyPr>
          <a:lstStyle/>
          <a:p>
            <a:r>
              <a:rPr lang="en-US" sz="5400" dirty="0" smtClean="0"/>
              <a:t>SNAPa Board Presentation</a:t>
            </a:r>
          </a:p>
          <a:p>
            <a:r>
              <a:rPr lang="en-US" sz="5400" dirty="0" smtClean="0"/>
              <a:t>July 28, 2019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324" y="3671888"/>
            <a:ext cx="20002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92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Hershey Lodge vs. Spooky Nook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Hershey Lodge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Established Property</a:t>
            </a:r>
            <a:endParaRPr lang="en-US" dirty="0"/>
          </a:p>
          <a:p>
            <a:r>
              <a:rPr lang="en-US" smtClean="0"/>
              <a:t>665 </a:t>
            </a:r>
            <a:r>
              <a:rPr lang="en-US" smtClean="0"/>
              <a:t>Rooms</a:t>
            </a:r>
            <a:r>
              <a:rPr lang="en-US" dirty="0" smtClean="0"/>
              <a:t>, share property with public </a:t>
            </a:r>
            <a:r>
              <a:rPr lang="en-US" dirty="0" smtClean="0"/>
              <a:t>and </a:t>
            </a:r>
            <a:r>
              <a:rPr lang="en-US" smtClean="0"/>
              <a:t>other conferences</a:t>
            </a:r>
            <a:endParaRPr lang="en-US" dirty="0" smtClean="0"/>
          </a:p>
          <a:p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No outside food allowed</a:t>
            </a:r>
          </a:p>
          <a:p>
            <a:r>
              <a:rPr lang="en-US" dirty="0" smtClean="0"/>
              <a:t>Pipe/Drape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Spooky Nook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Newer Venue</a:t>
            </a:r>
          </a:p>
          <a:p>
            <a:r>
              <a:rPr lang="en-US" dirty="0" smtClean="0"/>
              <a:t>135 Hotel Rooms—run of house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included; $40/day upgrade needed</a:t>
            </a:r>
          </a:p>
          <a:p>
            <a:r>
              <a:rPr lang="en-US" dirty="0" smtClean="0"/>
              <a:t>Donated food for breaks OK</a:t>
            </a:r>
          </a:p>
          <a:p>
            <a:r>
              <a:rPr lang="en-US" dirty="0" smtClean="0"/>
              <a:t>Pipe/Drape—purchase own; use General Expo</a:t>
            </a:r>
          </a:p>
          <a:p>
            <a:r>
              <a:rPr lang="en-US" dirty="0" smtClean="0"/>
              <a:t>Can use outside AV w/no fee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Numbers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38200" y="1474237"/>
            <a:ext cx="5181600" cy="4702726"/>
          </a:xfrm>
        </p:spPr>
        <p:txBody>
          <a:bodyPr/>
          <a:lstStyle/>
          <a:p>
            <a:r>
              <a:rPr lang="en-US" dirty="0" smtClean="0"/>
              <a:t>$229 Room Rate	</a:t>
            </a:r>
          </a:p>
          <a:p>
            <a:r>
              <a:rPr lang="en-US" dirty="0" smtClean="0"/>
              <a:t>$21,000 Meeting Room Rental</a:t>
            </a:r>
          </a:p>
          <a:p>
            <a:r>
              <a:rPr lang="en-US" dirty="0" smtClean="0"/>
              <a:t>$35,500 F/B Minimum	</a:t>
            </a:r>
          </a:p>
          <a:p>
            <a:r>
              <a:rPr lang="en-US" dirty="0" smtClean="0"/>
              <a:t>$25,058 A/V Cost Estimate</a:t>
            </a:r>
          </a:p>
          <a:p>
            <a:r>
              <a:rPr lang="en-US" dirty="0" smtClean="0"/>
              <a:t>100,000 </a:t>
            </a:r>
            <a:r>
              <a:rPr lang="en-US" dirty="0" err="1" smtClean="0"/>
              <a:t>Sq</a:t>
            </a:r>
            <a:r>
              <a:rPr lang="en-US" dirty="0" smtClean="0"/>
              <a:t> Ft Meeting Space</a:t>
            </a:r>
          </a:p>
          <a:p>
            <a:r>
              <a:rPr lang="en-US" dirty="0" smtClean="0"/>
              <a:t>35 Meeting Rooms</a:t>
            </a:r>
          </a:p>
          <a:p>
            <a:r>
              <a:rPr lang="en-US" dirty="0" smtClean="0"/>
              <a:t>Indoor Water Play Area—included</a:t>
            </a:r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72200" y="1474238"/>
            <a:ext cx="5181600" cy="4702726"/>
          </a:xfrm>
        </p:spPr>
        <p:txBody>
          <a:bodyPr/>
          <a:lstStyle/>
          <a:p>
            <a:r>
              <a:rPr lang="en-US" dirty="0" smtClean="0"/>
              <a:t>$159 Room Rate</a:t>
            </a:r>
          </a:p>
          <a:p>
            <a:r>
              <a:rPr lang="en-US" smtClean="0"/>
              <a:t>$4,500 </a:t>
            </a:r>
            <a:r>
              <a:rPr lang="en-US" dirty="0" smtClean="0"/>
              <a:t>Meeting Room Rental</a:t>
            </a:r>
          </a:p>
          <a:p>
            <a:r>
              <a:rPr lang="en-US" dirty="0" smtClean="0"/>
              <a:t>$20,000 F/B Minimum</a:t>
            </a:r>
          </a:p>
          <a:p>
            <a:r>
              <a:rPr lang="en-US" dirty="0" smtClean="0"/>
              <a:t>$23,940 A/V Cost Estimate</a:t>
            </a:r>
          </a:p>
          <a:p>
            <a:r>
              <a:rPr lang="en-US" dirty="0" smtClean="0"/>
              <a:t>53,000 </a:t>
            </a:r>
            <a:r>
              <a:rPr lang="en-US" dirty="0" err="1" smtClean="0"/>
              <a:t>Sq</a:t>
            </a:r>
            <a:r>
              <a:rPr lang="en-US" dirty="0" smtClean="0"/>
              <a:t> Ft Meeting Space</a:t>
            </a:r>
          </a:p>
          <a:p>
            <a:r>
              <a:rPr lang="en-US" dirty="0" smtClean="0"/>
              <a:t>7 Meeting Rooms+ 5 </a:t>
            </a:r>
            <a:r>
              <a:rPr lang="en-US" dirty="0" err="1" smtClean="0"/>
              <a:t>sm</a:t>
            </a:r>
            <a:r>
              <a:rPr lang="en-US" dirty="0" smtClean="0"/>
              <a:t> rooms </a:t>
            </a:r>
          </a:p>
          <a:p>
            <a:r>
              <a:rPr lang="en-US" dirty="0" smtClean="0"/>
              <a:t>100,000 St Ft Fitness Center with Ninja Warrior Course—included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Straight Connector 131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DB4C7-8962-B346-854D-D859AD50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1721164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Warehouse at The Nook 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Guest Rooms</a:t>
            </a: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806285FD-E455-3F49-9803-91B223A6F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026" y="807436"/>
            <a:ext cx="3997637" cy="2998227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9DB74DE6-1E54-5A48-A20A-654EEC344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103572" y="807435"/>
            <a:ext cx="3997637" cy="2998227"/>
          </a:xfrm>
          <a:prstGeom prst="rect">
            <a:avLst/>
          </a:prstGeom>
        </p:spPr>
      </p:pic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Picture 122" descr="&#10;">
            <a:extLst>
              <a:ext uri="{FF2B5EF4-FFF2-40B4-BE49-F238E27FC236}">
                <a16:creationId xmlns:a16="http://schemas.microsoft.com/office/drawing/2014/main" id="{B5DADA08-4044-3145-A4B1-793106B5A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162864" y="829749"/>
            <a:ext cx="3997637" cy="2998227"/>
          </a:xfrm>
          <a:prstGeom prst="rect">
            <a:avLst/>
          </a:prstGeom>
        </p:spPr>
      </p:pic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0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AE7F-E0CB-A844-995E-51656938D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Event Space at The Nook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633007"/>
            <a:ext cx="9144000" cy="1543857"/>
          </a:xfrm>
        </p:spPr>
        <p:txBody>
          <a:bodyPr>
            <a:noAutofit/>
          </a:bodyPr>
          <a:lstStyle/>
          <a:p>
            <a:r>
              <a:rPr lang="en-US" sz="5400" dirty="0" smtClean="0"/>
              <a:t>EVENT SPACE</a:t>
            </a:r>
          </a:p>
          <a:p>
            <a:r>
              <a:rPr lang="en-US" sz="5400" dirty="0" smtClean="0"/>
              <a:t>AT THE NOOK</a:t>
            </a:r>
            <a:endParaRPr lang="en-US" sz="5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BB7B27-9AE7-0246-B671-A15FCD6E62CE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17" r="38655"/>
          <a:stretch/>
        </p:blipFill>
        <p:spPr>
          <a:xfrm rot="5400000">
            <a:off x="4107551" y="-2799326"/>
            <a:ext cx="3914694" cy="1018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30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Content Placeholder 30" descr="A picture containing building, light&#10;&#10;Description automatically generated">
            <a:extLst>
              <a:ext uri="{FF2B5EF4-FFF2-40B4-BE49-F238E27FC236}">
                <a16:creationId xmlns:a16="http://schemas.microsoft.com/office/drawing/2014/main" id="{AFF54F64-AC70-1E4E-8E71-0418D455A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-333376" y="900112"/>
            <a:ext cx="6857998" cy="5143498"/>
          </a:xfrm>
        </p:spPr>
      </p:pic>
      <p:pic>
        <p:nvPicPr>
          <p:cNvPr id="57" name="Picture 56" descr="A picture containing building, indoor, floor&#10;&#10;Description automatically generated">
            <a:extLst>
              <a:ext uri="{FF2B5EF4-FFF2-40B4-BE49-F238E27FC236}">
                <a16:creationId xmlns:a16="http://schemas.microsoft.com/office/drawing/2014/main" id="{F1E4D21D-CEA8-804D-A381-40D2AB291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667376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in a green room&#10;&#10;Description automatically generated">
            <a:extLst>
              <a:ext uri="{FF2B5EF4-FFF2-40B4-BE49-F238E27FC236}">
                <a16:creationId xmlns:a16="http://schemas.microsoft.com/office/drawing/2014/main" id="{81458D24-63D4-0344-AA6A-A04BA93D1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5491159" y="857248"/>
            <a:ext cx="6858003" cy="5143501"/>
          </a:xfrm>
        </p:spPr>
      </p:pic>
      <p:pic>
        <p:nvPicPr>
          <p:cNvPr id="7" name="Picture 6" descr="A picture containing indoor, table, laptop, floor&#10;&#10;Description automatically generated">
            <a:extLst>
              <a:ext uri="{FF2B5EF4-FFF2-40B4-BE49-F238E27FC236}">
                <a16:creationId xmlns:a16="http://schemas.microsoft.com/office/drawing/2014/main" id="{0D13D933-F13F-1D46-90D3-B84852314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357188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Ninja Warrior Course</a:t>
            </a:r>
            <a:endParaRPr lang="en-US" dirty="0"/>
          </a:p>
        </p:txBody>
      </p:sp>
      <p:pic>
        <p:nvPicPr>
          <p:cNvPr id="5" name="Content Placeholder 4" descr="A close up of a cage&#10;&#10;Description automatically generated">
            <a:extLst>
              <a:ext uri="{FF2B5EF4-FFF2-40B4-BE49-F238E27FC236}">
                <a16:creationId xmlns:a16="http://schemas.microsoft.com/office/drawing/2014/main" id="{389767FA-594C-B546-9495-5A877EFF89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08" r="2508"/>
          <a:stretch>
            <a:fillRect/>
          </a:stretch>
        </p:blipFill>
        <p:spPr>
          <a:xfrm rot="5400000">
            <a:off x="5183188" y="987425"/>
            <a:ext cx="6172200" cy="4873625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Courts &amp; Turfs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Complete Fitness Center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Group Exercise Classes Daily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Customizable Teambuilding Events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74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See for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endParaRPr lang="en-US" u="sng" dirty="0">
              <a:hlinkClick r:id="rId2"/>
            </a:endParaRPr>
          </a:p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 algn="ctr">
              <a:buNone/>
            </a:pPr>
            <a:r>
              <a:rPr lang="en-US" u="sng" dirty="0" smtClean="0">
                <a:hlinkClick r:id="rId2"/>
              </a:rPr>
              <a:t>Spooky Nook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153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Spooky Nook Meetings and Events Manheim, PA</vt:lpstr>
      <vt:lpstr>Hershey Lodge vs. Spooky Nook</vt:lpstr>
      <vt:lpstr>The Numbers</vt:lpstr>
      <vt:lpstr>The Warehouse at The Nook  Guest Rooms</vt:lpstr>
      <vt:lpstr>Event Space at The Nook</vt:lpstr>
      <vt:lpstr>PowerPoint Presentation</vt:lpstr>
      <vt:lpstr>PowerPoint Presentation</vt:lpstr>
      <vt:lpstr>Ninja Warrior Course</vt:lpstr>
      <vt:lpstr>See for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Warehouse at The Nook  Guest Rooms</dc:title>
  <dc:creator>Roxane Kramer</dc:creator>
  <cp:lastModifiedBy>Gina Giarratana</cp:lastModifiedBy>
  <cp:revision>17</cp:revision>
  <dcterms:created xsi:type="dcterms:W3CDTF">2019-06-12T13:58:40Z</dcterms:created>
  <dcterms:modified xsi:type="dcterms:W3CDTF">2019-07-28T18:54:41Z</dcterms:modified>
</cp:coreProperties>
</file>